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5" r:id="rId11"/>
    <p:sldId id="264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2ACDC-943C-476F-9B6F-BB50AA4E1EE9}" type="datetimeFigureOut">
              <a:rPr lang="en-GB" smtClean="0"/>
              <a:pPr/>
              <a:t>09/10/2014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B996-6A79-4A61-8A8E-9346EE96BF7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2ACDC-943C-476F-9B6F-BB50AA4E1EE9}" type="datetimeFigureOut">
              <a:rPr lang="en-GB" smtClean="0"/>
              <a:pPr/>
              <a:t>09/10/2014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B996-6A79-4A61-8A8E-9346EE96BF7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2ACDC-943C-476F-9B6F-BB50AA4E1EE9}" type="datetimeFigureOut">
              <a:rPr lang="en-GB" smtClean="0"/>
              <a:pPr/>
              <a:t>09/10/2014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B996-6A79-4A61-8A8E-9346EE96BF7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2ACDC-943C-476F-9B6F-BB50AA4E1EE9}" type="datetimeFigureOut">
              <a:rPr lang="en-GB" smtClean="0"/>
              <a:pPr/>
              <a:t>09/10/2014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B996-6A79-4A61-8A8E-9346EE96BF7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2ACDC-943C-476F-9B6F-BB50AA4E1EE9}" type="datetimeFigureOut">
              <a:rPr lang="en-GB" smtClean="0"/>
              <a:pPr/>
              <a:t>09/10/2014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B996-6A79-4A61-8A8E-9346EE96BF7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2ACDC-943C-476F-9B6F-BB50AA4E1EE9}" type="datetimeFigureOut">
              <a:rPr lang="en-GB" smtClean="0"/>
              <a:pPr/>
              <a:t>09/10/2014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B996-6A79-4A61-8A8E-9346EE96BF7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2ACDC-943C-476F-9B6F-BB50AA4E1EE9}" type="datetimeFigureOut">
              <a:rPr lang="en-GB" smtClean="0"/>
              <a:pPr/>
              <a:t>09/10/2014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B996-6A79-4A61-8A8E-9346EE96BF7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2ACDC-943C-476F-9B6F-BB50AA4E1EE9}" type="datetimeFigureOut">
              <a:rPr lang="en-GB" smtClean="0"/>
              <a:pPr/>
              <a:t>09/10/2014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B996-6A79-4A61-8A8E-9346EE96BF7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2ACDC-943C-476F-9B6F-BB50AA4E1EE9}" type="datetimeFigureOut">
              <a:rPr lang="en-GB" smtClean="0"/>
              <a:pPr/>
              <a:t>09/10/2014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B996-6A79-4A61-8A8E-9346EE96BF7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2ACDC-943C-476F-9B6F-BB50AA4E1EE9}" type="datetimeFigureOut">
              <a:rPr lang="en-GB" smtClean="0"/>
              <a:pPr/>
              <a:t>09/10/2014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B996-6A79-4A61-8A8E-9346EE96BF7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2ACDC-943C-476F-9B6F-BB50AA4E1EE9}" type="datetimeFigureOut">
              <a:rPr lang="en-GB" smtClean="0"/>
              <a:pPr/>
              <a:t>09/10/2014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2B996-6A79-4A61-8A8E-9346EE96BF7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2ACDC-943C-476F-9B6F-BB50AA4E1EE9}" type="datetimeFigureOut">
              <a:rPr lang="en-GB" smtClean="0"/>
              <a:pPr/>
              <a:t>09/10/2014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2B996-6A79-4A61-8A8E-9346EE96BF7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08111"/>
          </a:xfrm>
        </p:spPr>
        <p:txBody>
          <a:bodyPr/>
          <a:lstStyle/>
          <a:p>
            <a:r>
              <a:rPr lang="en-GB" dirty="0" smtClean="0"/>
              <a:t>Exemplar Evaluation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556792"/>
            <a:ext cx="6400800" cy="4082008"/>
          </a:xfrm>
        </p:spPr>
        <p:txBody>
          <a:bodyPr/>
          <a:lstStyle/>
          <a:p>
            <a:r>
              <a:rPr lang="en-GB" dirty="0" smtClean="0"/>
              <a:t>B324 </a:t>
            </a:r>
          </a:p>
          <a:p>
            <a:endParaRPr lang="en-GB" dirty="0"/>
          </a:p>
          <a:p>
            <a:r>
              <a:rPr lang="en-GB" dirty="0" smtClean="0"/>
              <a:t>Production Portfolio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Difficulties and Challenges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We faced a number of challenges in this, our </a:t>
            </a:r>
          </a:p>
          <a:p>
            <a:pPr>
              <a:buNone/>
            </a:pPr>
            <a:r>
              <a:rPr lang="en-GB" dirty="0" smtClean="0"/>
              <a:t>first attempt at filming. The main ones were: </a:t>
            </a:r>
          </a:p>
          <a:p>
            <a:pPr>
              <a:buNone/>
            </a:pPr>
            <a:endParaRPr lang="en-GB" dirty="0"/>
          </a:p>
          <a:p>
            <a:pPr>
              <a:buFontTx/>
              <a:buChar char="-"/>
            </a:pPr>
            <a:r>
              <a:rPr lang="en-GB" dirty="0" smtClean="0"/>
              <a:t>Difficulties in lighting interiors leading </a:t>
            </a:r>
          </a:p>
          <a:p>
            <a:pPr>
              <a:buFontTx/>
              <a:buChar char="-"/>
            </a:pPr>
            <a:r>
              <a:rPr lang="en-GB" dirty="0" smtClean="0"/>
              <a:t>Not appreciating the need for fast editing pace </a:t>
            </a:r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Success of completed version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dirty="0" smtClean="0"/>
              <a:t>I feel that our final version is successful in having</a:t>
            </a:r>
          </a:p>
          <a:p>
            <a:pPr>
              <a:buNone/>
            </a:pPr>
            <a:r>
              <a:rPr lang="en-GB" dirty="0" smtClean="0"/>
              <a:t> created a clear narrative that our audience can </a:t>
            </a:r>
          </a:p>
          <a:p>
            <a:pPr>
              <a:buNone/>
            </a:pPr>
            <a:r>
              <a:rPr lang="en-GB" dirty="0" smtClean="0"/>
              <a:t>engage with. I am happy with our casting and </a:t>
            </a:r>
          </a:p>
          <a:p>
            <a:pPr>
              <a:buNone/>
            </a:pPr>
            <a:r>
              <a:rPr lang="en-GB" dirty="0" smtClean="0"/>
              <a:t>costume choices in order to create clear </a:t>
            </a:r>
          </a:p>
          <a:p>
            <a:pPr>
              <a:buNone/>
            </a:pPr>
            <a:r>
              <a:rPr lang="en-GB" dirty="0" smtClean="0"/>
              <a:t>representations. I also feel that our editing and </a:t>
            </a:r>
          </a:p>
          <a:p>
            <a:pPr>
              <a:buNone/>
            </a:pPr>
            <a:r>
              <a:rPr lang="en-GB" dirty="0" smtClean="0"/>
              <a:t>camerawork is successful in creating suspense </a:t>
            </a:r>
          </a:p>
          <a:p>
            <a:pPr>
              <a:buNone/>
            </a:pPr>
            <a:r>
              <a:rPr lang="en-GB" dirty="0" smtClean="0"/>
              <a:t>and feel that we have managed to produce a </a:t>
            </a:r>
          </a:p>
          <a:p>
            <a:pPr>
              <a:buNone/>
            </a:pPr>
            <a:r>
              <a:rPr lang="en-GB" dirty="0" smtClean="0"/>
              <a:t>satisfying opening scene with a sympathetic </a:t>
            </a:r>
          </a:p>
          <a:p>
            <a:pPr>
              <a:buNone/>
            </a:pPr>
            <a:r>
              <a:rPr lang="en-GB" dirty="0" smtClean="0"/>
              <a:t>protagonist. </a:t>
            </a:r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Influences and Inspirations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dirty="0" smtClean="0"/>
              <a:t>While making a teen drama we were very aware</a:t>
            </a:r>
          </a:p>
          <a:p>
            <a:pPr>
              <a:buNone/>
            </a:pPr>
            <a:r>
              <a:rPr lang="en-GB" dirty="0" smtClean="0"/>
              <a:t> that we wanted to create suspense and tension </a:t>
            </a:r>
          </a:p>
          <a:p>
            <a:pPr>
              <a:buNone/>
            </a:pPr>
            <a:r>
              <a:rPr lang="en-GB" dirty="0" smtClean="0"/>
              <a:t>in our early scenes involving a teen being bullied</a:t>
            </a:r>
          </a:p>
          <a:p>
            <a:pPr>
              <a:buNone/>
            </a:pPr>
            <a:r>
              <a:rPr lang="en-GB" dirty="0" smtClean="0"/>
              <a:t> and victimised by his peers. </a:t>
            </a:r>
          </a:p>
          <a:p>
            <a:pPr>
              <a:buNone/>
            </a:pPr>
            <a:r>
              <a:rPr lang="en-GB" dirty="0" smtClean="0"/>
              <a:t>For this reason we found that we were heavily </a:t>
            </a:r>
          </a:p>
          <a:p>
            <a:pPr>
              <a:buNone/>
            </a:pPr>
            <a:r>
              <a:rPr lang="en-GB" dirty="0" smtClean="0"/>
              <a:t>influenced by the thriller genre (which relies on </a:t>
            </a:r>
          </a:p>
          <a:p>
            <a:pPr>
              <a:buNone/>
            </a:pPr>
            <a:r>
              <a:rPr lang="en-GB" dirty="0" smtClean="0"/>
              <a:t>suspense). We were particularly impressed by </a:t>
            </a:r>
          </a:p>
          <a:p>
            <a:pPr>
              <a:buNone/>
            </a:pPr>
            <a:r>
              <a:rPr lang="en-GB" dirty="0" smtClean="0"/>
              <a:t>the Peter Weir film, ‘Witness’ and the Peter Yates </a:t>
            </a:r>
          </a:p>
          <a:p>
            <a:pPr>
              <a:buNone/>
            </a:pPr>
            <a:r>
              <a:rPr lang="en-GB" dirty="0" smtClean="0"/>
              <a:t>Film, ‘Mercury Rising.’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Influence of Witness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We analysed a particular scene and found these </a:t>
            </a:r>
          </a:p>
          <a:p>
            <a:pPr>
              <a:buNone/>
            </a:pPr>
            <a:r>
              <a:rPr lang="en-GB" i="1" dirty="0" smtClean="0"/>
              <a:t>conv</a:t>
            </a:r>
            <a:r>
              <a:rPr lang="en-GB" dirty="0" smtClean="0"/>
              <a:t>entions which we attempted to emulate. </a:t>
            </a:r>
            <a:endParaRPr lang="en-GB" dirty="0"/>
          </a:p>
        </p:txBody>
      </p:sp>
      <p:pic>
        <p:nvPicPr>
          <p:cNvPr id="4" name="Picture 3" descr="aa1.bmp"/>
          <p:cNvPicPr>
            <a:picLocks noChangeAspect="1"/>
          </p:cNvPicPr>
          <p:nvPr/>
        </p:nvPicPr>
        <p:blipFill>
          <a:blip r:embed="rId2" cstate="print"/>
          <a:srcRect l="2215" t="36417" r="39493" b="26575"/>
          <a:stretch>
            <a:fillRect/>
          </a:stretch>
        </p:blipFill>
        <p:spPr>
          <a:xfrm>
            <a:off x="323528" y="1844825"/>
            <a:ext cx="2419539" cy="1152128"/>
          </a:xfrm>
          <a:prstGeom prst="rect">
            <a:avLst/>
          </a:prstGeom>
        </p:spPr>
      </p:pic>
      <p:pic>
        <p:nvPicPr>
          <p:cNvPr id="5" name="Picture 4" descr="aa2.bmp"/>
          <p:cNvPicPr>
            <a:picLocks noChangeAspect="1"/>
          </p:cNvPicPr>
          <p:nvPr/>
        </p:nvPicPr>
        <p:blipFill>
          <a:blip r:embed="rId3" cstate="print"/>
          <a:srcRect l="4060" t="35433" r="39862" b="24114"/>
          <a:stretch>
            <a:fillRect/>
          </a:stretch>
        </p:blipFill>
        <p:spPr>
          <a:xfrm>
            <a:off x="5868144" y="1844824"/>
            <a:ext cx="2661853" cy="1440160"/>
          </a:xfrm>
          <a:prstGeom prst="rect">
            <a:avLst/>
          </a:prstGeom>
        </p:spPr>
      </p:pic>
      <p:pic>
        <p:nvPicPr>
          <p:cNvPr id="6" name="Picture 5" descr="aa3.bmp"/>
          <p:cNvPicPr>
            <a:picLocks noChangeAspect="1"/>
          </p:cNvPicPr>
          <p:nvPr/>
        </p:nvPicPr>
        <p:blipFill>
          <a:blip r:embed="rId4" cstate="print"/>
          <a:srcRect l="4060" t="37402" r="40600" b="20177"/>
          <a:stretch>
            <a:fillRect/>
          </a:stretch>
        </p:blipFill>
        <p:spPr>
          <a:xfrm>
            <a:off x="323528" y="5373216"/>
            <a:ext cx="2232248" cy="1283340"/>
          </a:xfrm>
          <a:prstGeom prst="rect">
            <a:avLst/>
          </a:prstGeom>
        </p:spPr>
      </p:pic>
      <p:pic>
        <p:nvPicPr>
          <p:cNvPr id="7" name="Picture 6" descr="aa5.bmp"/>
          <p:cNvPicPr>
            <a:picLocks noChangeAspect="1"/>
          </p:cNvPicPr>
          <p:nvPr/>
        </p:nvPicPr>
        <p:blipFill>
          <a:blip r:embed="rId5" cstate="print"/>
          <a:srcRect l="8489" t="36417" r="41339" b="21654"/>
          <a:stretch>
            <a:fillRect/>
          </a:stretch>
        </p:blipFill>
        <p:spPr>
          <a:xfrm>
            <a:off x="5508104" y="4592834"/>
            <a:ext cx="3075406" cy="1927633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2411760" y="2348880"/>
            <a:ext cx="64807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Down Arrow 8"/>
          <p:cNvSpPr/>
          <p:nvPr/>
        </p:nvSpPr>
        <p:spPr>
          <a:xfrm>
            <a:off x="683568" y="5157192"/>
            <a:ext cx="43204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 rot="5400000" flipH="1">
            <a:off x="6156176" y="2564904"/>
            <a:ext cx="432048" cy="17281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>
            <a:off x="5004048" y="4941168"/>
            <a:ext cx="7920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3059832" y="2132856"/>
            <a:ext cx="1512168" cy="175432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dirty="0" err="1" smtClean="0"/>
              <a:t>Screentime</a:t>
            </a:r>
            <a:r>
              <a:rPr lang="en-GB" dirty="0" smtClean="0"/>
              <a:t> is </a:t>
            </a:r>
          </a:p>
          <a:p>
            <a:r>
              <a:rPr lang="en-GB" dirty="0"/>
              <a:t>g</a:t>
            </a:r>
            <a:r>
              <a:rPr lang="en-GB" dirty="0" smtClean="0"/>
              <a:t>iven to the victim to create audience identification 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323528" y="4221088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Crosscutting between our protagonist hiding and antagonist creates suspense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Influences of Mercury Rising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Conventions : Representations 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196753"/>
            <a:ext cx="4040188" cy="504056"/>
          </a:xfrm>
        </p:spPr>
        <p:txBody>
          <a:bodyPr>
            <a:normAutofit/>
          </a:bodyPr>
          <a:lstStyle/>
          <a:p>
            <a:r>
              <a:rPr lang="en-GB" dirty="0" smtClean="0"/>
              <a:t>Antagonists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124745"/>
            <a:ext cx="4041775" cy="504056"/>
          </a:xfrm>
        </p:spPr>
        <p:txBody>
          <a:bodyPr/>
          <a:lstStyle/>
          <a:p>
            <a:r>
              <a:rPr lang="en-GB" dirty="0" smtClean="0"/>
              <a:t>Protagonists</a:t>
            </a:r>
            <a:endParaRPr lang="en-GB" dirty="0"/>
          </a:p>
        </p:txBody>
      </p:sp>
      <p:pic>
        <p:nvPicPr>
          <p:cNvPr id="14" name="Content Placeholder 13" descr="Screen shot 2014-10-09 at 15.17.05.pn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5025" y="2562093"/>
            <a:ext cx="4041775" cy="2091043"/>
          </a:xfrm>
        </p:spPr>
      </p:pic>
      <p:pic>
        <p:nvPicPr>
          <p:cNvPr id="12" name="Content Placeholder 11" descr="Screen shot 2014-10-09 at 15.18.18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5536" y="2780928"/>
            <a:ext cx="4040188" cy="2016224"/>
          </a:xfrm>
        </p:spPr>
      </p:pic>
      <p:sp>
        <p:nvSpPr>
          <p:cNvPr id="15" name="TextBox 14"/>
          <p:cNvSpPr txBox="1"/>
          <p:nvPr/>
        </p:nvSpPr>
        <p:spPr>
          <a:xfrm>
            <a:off x="395536" y="2060848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Low angled shots make our antagonists menacing 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395536" y="5013176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We cast larger, more stocky actors to increase their sense of threat. </a:t>
            </a:r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Editing and Camerawork Conventions </a:t>
            </a:r>
            <a:endParaRPr lang="en-GB" dirty="0"/>
          </a:p>
        </p:txBody>
      </p:sp>
      <p:pic>
        <p:nvPicPr>
          <p:cNvPr id="8" name="Content Placeholder 7" descr="Screen shot 2014-10-09 at 15.16.5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412776"/>
            <a:ext cx="2959383" cy="1628849"/>
          </a:xfrm>
        </p:spPr>
      </p:pic>
      <p:pic>
        <p:nvPicPr>
          <p:cNvPr id="9" name="Picture 8" descr="Screen shot 2014-10-09 at 15.17.5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4797152"/>
            <a:ext cx="1804368" cy="1233731"/>
          </a:xfrm>
          <a:prstGeom prst="rect">
            <a:avLst/>
          </a:prstGeom>
        </p:spPr>
      </p:pic>
      <p:pic>
        <p:nvPicPr>
          <p:cNvPr id="10" name="Picture 9" descr="Screen shot 2014-10-09 at 15.17.4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1916832"/>
            <a:ext cx="2633010" cy="1466726"/>
          </a:xfrm>
          <a:prstGeom prst="rect">
            <a:avLst/>
          </a:prstGeom>
        </p:spPr>
      </p:pic>
      <p:pic>
        <p:nvPicPr>
          <p:cNvPr id="11" name="Picture 10" descr="Screen shot 2014-10-09 at 15.17.0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3356992"/>
            <a:ext cx="2584928" cy="1728192"/>
          </a:xfrm>
          <a:prstGeom prst="rect">
            <a:avLst/>
          </a:prstGeom>
        </p:spPr>
      </p:pic>
      <p:pic>
        <p:nvPicPr>
          <p:cNvPr id="12" name="Picture 11" descr="Screen shot 2014-10-09 at 15.17.2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5229200"/>
            <a:ext cx="2510829" cy="140118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508104" y="3573017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Crosscutting between antagonists and protagonists creates suspense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5580112" y="1268760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two shots highlight that they are a team 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5436096" y="6093296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high angled shot makes the protagonist more vulnerable</a:t>
            </a: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Post Production (Titles/Sound/Effects)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Audience Feedback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GB" dirty="0" smtClean="0"/>
              <a:t>We showed a rough cut of out film to an </a:t>
            </a:r>
          </a:p>
          <a:p>
            <a:pPr>
              <a:buNone/>
            </a:pPr>
            <a:r>
              <a:rPr lang="en-GB" dirty="0" smtClean="0"/>
              <a:t>audience and were initially disappointed with </a:t>
            </a:r>
          </a:p>
          <a:p>
            <a:pPr>
              <a:buNone/>
            </a:pPr>
            <a:r>
              <a:rPr lang="en-GB" dirty="0"/>
              <a:t>t</a:t>
            </a:r>
            <a:r>
              <a:rPr lang="en-GB" dirty="0" smtClean="0"/>
              <a:t>he reaction. The suspense and tension that we </a:t>
            </a:r>
          </a:p>
          <a:p>
            <a:pPr>
              <a:buNone/>
            </a:pPr>
            <a:r>
              <a:rPr lang="en-GB" dirty="0" smtClean="0"/>
              <a:t>had hoped for was not apparent. We decided to</a:t>
            </a:r>
          </a:p>
          <a:p>
            <a:pPr>
              <a:buNone/>
            </a:pPr>
            <a:r>
              <a:rPr lang="en-GB" dirty="0" smtClean="0"/>
              <a:t> reshoot and include more crosscutting which</a:t>
            </a:r>
          </a:p>
          <a:p>
            <a:pPr>
              <a:buNone/>
            </a:pPr>
            <a:r>
              <a:rPr lang="en-GB" dirty="0" smtClean="0"/>
              <a:t> solved this problem. 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(see questionnaires in appendix) </a:t>
            </a:r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Contribution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1400" dirty="0" smtClean="0"/>
              <a:t>I was involved in all stages of production. </a:t>
            </a:r>
          </a:p>
          <a:p>
            <a:pPr>
              <a:buNone/>
            </a:pPr>
            <a:endParaRPr lang="en-GB" sz="1400" dirty="0" smtClean="0"/>
          </a:p>
          <a:p>
            <a:pPr>
              <a:buNone/>
            </a:pPr>
            <a:r>
              <a:rPr lang="en-GB" sz="1400" dirty="0" smtClean="0"/>
              <a:t>Pre-Production </a:t>
            </a:r>
          </a:p>
          <a:p>
            <a:pPr>
              <a:buNone/>
            </a:pPr>
            <a:r>
              <a:rPr lang="en-GB" sz="1400" dirty="0" smtClean="0"/>
              <a:t>I scripted/ co-wrote storyboards (see appendix), wrote a pitch (see appendix) and carried out a </a:t>
            </a:r>
            <a:r>
              <a:rPr lang="en-GB" sz="1400" dirty="0" err="1" smtClean="0"/>
              <a:t>recce</a:t>
            </a:r>
            <a:r>
              <a:rPr lang="en-GB" sz="1400" dirty="0" smtClean="0"/>
              <a:t> report </a:t>
            </a:r>
          </a:p>
          <a:p>
            <a:pPr>
              <a:buNone/>
            </a:pPr>
            <a:endParaRPr lang="en-GB" sz="1400" dirty="0"/>
          </a:p>
          <a:p>
            <a:pPr>
              <a:buNone/>
            </a:pPr>
            <a:r>
              <a:rPr lang="en-GB" sz="1400" dirty="0" smtClean="0"/>
              <a:t>Production </a:t>
            </a:r>
          </a:p>
          <a:p>
            <a:pPr>
              <a:buNone/>
            </a:pPr>
            <a:r>
              <a:rPr lang="en-GB" sz="1400" dirty="0" smtClean="0"/>
              <a:t>I was cameraman. I was instrumental in setting up shots, used tracking and the tripod as well as deciding on </a:t>
            </a:r>
          </a:p>
          <a:p>
            <a:pPr>
              <a:buNone/>
            </a:pPr>
            <a:r>
              <a:rPr lang="en-GB" sz="1400" dirty="0" smtClean="0"/>
              <a:t>framing  and reshooting. </a:t>
            </a:r>
          </a:p>
          <a:p>
            <a:pPr>
              <a:buNone/>
            </a:pPr>
            <a:endParaRPr lang="en-GB" sz="1400" dirty="0"/>
          </a:p>
          <a:p>
            <a:pPr>
              <a:buNone/>
            </a:pPr>
            <a:r>
              <a:rPr lang="en-GB" sz="1400" dirty="0" smtClean="0"/>
              <a:t>Post Production </a:t>
            </a:r>
          </a:p>
          <a:p>
            <a:pPr>
              <a:buNone/>
            </a:pPr>
            <a:r>
              <a:rPr lang="en-GB" sz="1400" dirty="0" smtClean="0"/>
              <a:t>I collected data from our target audience co-edited the rough cut and will assist with titles and sound in </a:t>
            </a:r>
          </a:p>
          <a:p>
            <a:pPr>
              <a:buNone/>
            </a:pPr>
            <a:r>
              <a:rPr lang="en-GB" sz="1400" dirty="0" smtClean="0"/>
              <a:t>postproduction. </a:t>
            </a:r>
            <a:endParaRPr lang="en-GB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432</Words>
  <Application>Microsoft Office PowerPoint</Application>
  <PresentationFormat>On-screen Show (4:3)</PresentationFormat>
  <Paragraphs>69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Exemplar Evaluation </vt:lpstr>
      <vt:lpstr>Influences and Inspirations </vt:lpstr>
      <vt:lpstr>Influence of Witness </vt:lpstr>
      <vt:lpstr>Influences of Mercury Rising </vt:lpstr>
      <vt:lpstr>Conventions : Representations </vt:lpstr>
      <vt:lpstr>Editing and Camerawork Conventions </vt:lpstr>
      <vt:lpstr>Post Production (Titles/Sound/Effects)</vt:lpstr>
      <vt:lpstr>Audience Feedback </vt:lpstr>
      <vt:lpstr>Contribution</vt:lpstr>
      <vt:lpstr>Difficulties and Challenges </vt:lpstr>
      <vt:lpstr>Success of completed version </vt:lpstr>
      <vt:lpstr>Slide 12</vt:lpstr>
    </vt:vector>
  </TitlesOfParts>
  <Company>The John Fisher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Exemplar Evaluation </dc:title>
  <dc:creator>staff0041</dc:creator>
  <cp:lastModifiedBy>staff0041</cp:lastModifiedBy>
  <cp:revision>7</cp:revision>
  <dcterms:created xsi:type="dcterms:W3CDTF">2014-10-09T13:50:19Z</dcterms:created>
  <dcterms:modified xsi:type="dcterms:W3CDTF">2014-10-09T14:55:45Z</dcterms:modified>
</cp:coreProperties>
</file>